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</p:sldIdLst>
  <p:sldSz cx="9525000" cy="4762500"/>
  <p:notesSz cx="6858000" cy="9144000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Raleway Bold" panose="020B0604020202020204" charset="0"/>
      <p:regular r:id="rId7"/>
      <p:bold r:id="rId8"/>
    </p:embeddedFont>
    <p:embeddedFont>
      <p:font typeface="Raleway Bold Italics" panose="020B0604020202020204" charset="0"/>
      <p:regular r:id="rId9"/>
    </p:embeddedFont>
    <p:embeddedFont>
      <p:font typeface="Raleway Ultra-Bold" panose="020B0604020202020204" charset="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E6E2D5-71CF-081F-10BD-1F2D24580E28}" v="50" dt="2025-12-15T18:30:40.8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114" d="100"/>
          <a:sy n="114" d="100"/>
        </p:scale>
        <p:origin x="427" y="10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heme" Target="theme/theme1.xml"/><Relationship Id="rId18" Type="http://schemas.openxmlformats.org/officeDocument/2006/relationships/customXml" Target="../customXml/item3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viewProps" Target="view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presProps" Target="presProps.xml"/><Relationship Id="rId5" Type="http://schemas.openxmlformats.org/officeDocument/2006/relationships/font" Target="fonts/font3.fntdata"/><Relationship Id="rId15" Type="http://schemas.microsoft.com/office/2015/10/relationships/revisionInfo" Target="revisionInfo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88C16-44DF-1183-B120-632EF50D4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158616E-E70F-1E22-7F5D-F4CDF629138C}"/>
              </a:ext>
            </a:extLst>
          </p:cNvPr>
          <p:cNvSpPr/>
          <p:nvPr/>
        </p:nvSpPr>
        <p:spPr>
          <a:xfrm>
            <a:off x="-15538" y="4484"/>
            <a:ext cx="9540538" cy="4763211"/>
          </a:xfrm>
          <a:custGeom>
            <a:avLst/>
            <a:gdLst/>
            <a:ahLst/>
            <a:cxnLst/>
            <a:rect l="l" t="t" r="r" b="b"/>
            <a:pathLst>
              <a:path w="9525000" h="4716596">
                <a:moveTo>
                  <a:pt x="0" y="0"/>
                </a:moveTo>
                <a:lnTo>
                  <a:pt x="9525000" y="0"/>
                </a:lnTo>
                <a:lnTo>
                  <a:pt x="9525000" y="4716596"/>
                </a:lnTo>
                <a:lnTo>
                  <a:pt x="0" y="47165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315" t="-2141" r="-7251" b="-535"/>
            </a:stretch>
          </a:blipFill>
          <a:ln w="28575" cap="sq">
            <a:noFill/>
            <a:prstDash val="solid"/>
            <a:miter/>
          </a:ln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6DB7C466-5409-9CBC-E7D5-174C0A0BFF89}"/>
              </a:ext>
            </a:extLst>
          </p:cNvPr>
          <p:cNvSpPr txBox="1"/>
          <p:nvPr/>
        </p:nvSpPr>
        <p:spPr>
          <a:xfrm>
            <a:off x="606180" y="4166482"/>
            <a:ext cx="242761" cy="137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2"/>
              </a:lnSpc>
            </a:pPr>
            <a:r>
              <a:rPr lang="en-US" sz="430" b="1" spc="8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MARCA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B1B9A13B-33E1-D07F-4542-F0623292C867}"/>
              </a:ext>
            </a:extLst>
          </p:cNvPr>
          <p:cNvSpPr txBox="1"/>
          <p:nvPr/>
        </p:nvSpPr>
        <p:spPr>
          <a:xfrm>
            <a:off x="2886770" y="4166482"/>
            <a:ext cx="242761" cy="137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2"/>
              </a:lnSpc>
            </a:pPr>
            <a:r>
              <a:rPr lang="en-US" sz="430" b="1" spc="8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MARCA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E0F98790-4275-3881-48FE-C7CCA09F1C89}"/>
              </a:ext>
            </a:extLst>
          </p:cNvPr>
          <p:cNvSpPr txBox="1"/>
          <p:nvPr/>
        </p:nvSpPr>
        <p:spPr>
          <a:xfrm>
            <a:off x="3953810" y="4166482"/>
            <a:ext cx="242761" cy="137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2"/>
              </a:lnSpc>
            </a:pPr>
            <a:r>
              <a:rPr lang="en-US" sz="430" b="1" spc="8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MARCA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5FD49B5F-0E51-DC2B-BD2F-02BE4DA13C49}"/>
              </a:ext>
            </a:extLst>
          </p:cNvPr>
          <p:cNvSpPr txBox="1"/>
          <p:nvPr/>
        </p:nvSpPr>
        <p:spPr>
          <a:xfrm>
            <a:off x="5094102" y="4166482"/>
            <a:ext cx="242761" cy="137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2"/>
              </a:lnSpc>
            </a:pPr>
            <a:r>
              <a:rPr lang="en-US" sz="430" b="1" spc="8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MARCA</a:t>
            </a: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0E6E5C69-E9C3-CAB7-CD03-7B5D5743E682}"/>
              </a:ext>
            </a:extLst>
          </p:cNvPr>
          <p:cNvGrpSpPr/>
          <p:nvPr/>
        </p:nvGrpSpPr>
        <p:grpSpPr>
          <a:xfrm>
            <a:off x="172954" y="3819976"/>
            <a:ext cx="9352046" cy="817736"/>
            <a:chOff x="0" y="0"/>
            <a:chExt cx="2525109" cy="220794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71BDFD44-D2E8-385C-0FCD-5A3182CC0E3B}"/>
                </a:ext>
              </a:extLst>
            </p:cNvPr>
            <p:cNvSpPr/>
            <p:nvPr/>
          </p:nvSpPr>
          <p:spPr>
            <a:xfrm>
              <a:off x="0" y="0"/>
              <a:ext cx="2525109" cy="220794"/>
            </a:xfrm>
            <a:custGeom>
              <a:avLst/>
              <a:gdLst/>
              <a:ahLst/>
              <a:cxnLst/>
              <a:rect l="l" t="t" r="r" b="b"/>
              <a:pathLst>
                <a:path w="2525109" h="220794">
                  <a:moveTo>
                    <a:pt x="0" y="0"/>
                  </a:moveTo>
                  <a:lnTo>
                    <a:pt x="2525109" y="0"/>
                  </a:lnTo>
                  <a:lnTo>
                    <a:pt x="2525109" y="220794"/>
                  </a:lnTo>
                  <a:lnTo>
                    <a:pt x="0" y="220794"/>
                  </a:lnTo>
                  <a:close/>
                </a:path>
              </a:pathLst>
            </a:custGeom>
            <a:solidFill>
              <a:srgbClr val="FAFBFA"/>
            </a:solidFill>
          </p:spPr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7846436B-EC21-2B77-9BEE-012033CE2D22}"/>
                </a:ext>
              </a:extLst>
            </p:cNvPr>
            <p:cNvSpPr txBox="1"/>
            <p:nvPr/>
          </p:nvSpPr>
          <p:spPr>
            <a:xfrm>
              <a:off x="0" y="-28575"/>
              <a:ext cx="2525109" cy="249369"/>
            </a:xfrm>
            <a:prstGeom prst="rect">
              <a:avLst/>
            </a:prstGeom>
          </p:spPr>
          <p:txBody>
            <a:bodyPr lIns="19432" tIns="19432" rIns="19432" bIns="19432" rtlCol="0" anchor="ctr"/>
            <a:lstStyle/>
            <a:p>
              <a:pPr algn="ctr">
                <a:lnSpc>
                  <a:spcPts val="1660"/>
                </a:lnSpc>
              </a:pPr>
              <a:endParaRPr/>
            </a:p>
          </p:txBody>
        </p:sp>
      </p:grpSp>
      <p:sp>
        <p:nvSpPr>
          <p:cNvPr id="10" name="Freeform 10">
            <a:extLst>
              <a:ext uri="{FF2B5EF4-FFF2-40B4-BE49-F238E27FC236}">
                <a16:creationId xmlns:a16="http://schemas.microsoft.com/office/drawing/2014/main" id="{CDBC7C29-8E5B-F852-A534-825BB211008C}"/>
              </a:ext>
            </a:extLst>
          </p:cNvPr>
          <p:cNvSpPr/>
          <p:nvPr/>
        </p:nvSpPr>
        <p:spPr>
          <a:xfrm>
            <a:off x="6505310" y="3952039"/>
            <a:ext cx="1165496" cy="553611"/>
          </a:xfrm>
          <a:custGeom>
            <a:avLst/>
            <a:gdLst/>
            <a:ahLst/>
            <a:cxnLst/>
            <a:rect l="l" t="t" r="r" b="b"/>
            <a:pathLst>
              <a:path w="1165496" h="553611">
                <a:moveTo>
                  <a:pt x="0" y="0"/>
                </a:moveTo>
                <a:lnTo>
                  <a:pt x="1165496" y="0"/>
                </a:lnTo>
                <a:lnTo>
                  <a:pt x="1165496" y="553611"/>
                </a:lnTo>
                <a:lnTo>
                  <a:pt x="0" y="55361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B29C89E-9442-6FCC-0F4A-56D015C85442}"/>
              </a:ext>
            </a:extLst>
          </p:cNvPr>
          <p:cNvSpPr/>
          <p:nvPr/>
        </p:nvSpPr>
        <p:spPr>
          <a:xfrm>
            <a:off x="4448528" y="3997471"/>
            <a:ext cx="789587" cy="485503"/>
          </a:xfrm>
          <a:custGeom>
            <a:avLst/>
            <a:gdLst/>
            <a:ahLst/>
            <a:cxnLst/>
            <a:rect l="l" t="t" r="r" b="b"/>
            <a:pathLst>
              <a:path w="789587" h="485503">
                <a:moveTo>
                  <a:pt x="0" y="0"/>
                </a:moveTo>
                <a:lnTo>
                  <a:pt x="789587" y="0"/>
                </a:lnTo>
                <a:lnTo>
                  <a:pt x="789587" y="485503"/>
                </a:lnTo>
                <a:lnTo>
                  <a:pt x="0" y="48550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37319" b="-37319"/>
            </a:stretch>
          </a:blipFill>
        </p:spPr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532A3C63-A63E-FD51-8C50-22E81CADC470}"/>
              </a:ext>
            </a:extLst>
          </p:cNvPr>
          <p:cNvSpPr/>
          <p:nvPr/>
        </p:nvSpPr>
        <p:spPr>
          <a:xfrm>
            <a:off x="5501568" y="3980952"/>
            <a:ext cx="881232" cy="485503"/>
          </a:xfrm>
          <a:custGeom>
            <a:avLst/>
            <a:gdLst/>
            <a:ahLst/>
            <a:cxnLst/>
            <a:rect l="l" t="t" r="r" b="b"/>
            <a:pathLst>
              <a:path w="881232" h="485503">
                <a:moveTo>
                  <a:pt x="0" y="0"/>
                </a:moveTo>
                <a:lnTo>
                  <a:pt x="881232" y="0"/>
                </a:lnTo>
                <a:lnTo>
                  <a:pt x="881232" y="485502"/>
                </a:lnTo>
                <a:lnTo>
                  <a:pt x="0" y="48550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73213" r="-132256"/>
            </a:stretch>
          </a:blipFill>
        </p:spPr>
      </p:sp>
      <p:grpSp>
        <p:nvGrpSpPr>
          <p:cNvPr id="13" name="Group 13">
            <a:extLst>
              <a:ext uri="{FF2B5EF4-FFF2-40B4-BE49-F238E27FC236}">
                <a16:creationId xmlns:a16="http://schemas.microsoft.com/office/drawing/2014/main" id="{E6364BAF-C1AD-876E-0062-97DC61FECE92}"/>
              </a:ext>
            </a:extLst>
          </p:cNvPr>
          <p:cNvGrpSpPr/>
          <p:nvPr/>
        </p:nvGrpSpPr>
        <p:grpSpPr>
          <a:xfrm>
            <a:off x="3151055" y="3996503"/>
            <a:ext cx="1139221" cy="469951"/>
            <a:chOff x="0" y="0"/>
            <a:chExt cx="307597" cy="126890"/>
          </a:xfrm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96BFEDCF-5343-0093-5385-252747BFF727}"/>
                </a:ext>
              </a:extLst>
            </p:cNvPr>
            <p:cNvSpPr/>
            <p:nvPr/>
          </p:nvSpPr>
          <p:spPr>
            <a:xfrm>
              <a:off x="0" y="0"/>
              <a:ext cx="307597" cy="126890"/>
            </a:xfrm>
            <a:custGeom>
              <a:avLst/>
              <a:gdLst/>
              <a:ahLst/>
              <a:cxnLst/>
              <a:rect l="l" t="t" r="r" b="b"/>
              <a:pathLst>
                <a:path w="307597" h="126890">
                  <a:moveTo>
                    <a:pt x="61162" y="0"/>
                  </a:moveTo>
                  <a:lnTo>
                    <a:pt x="246434" y="0"/>
                  </a:lnTo>
                  <a:cubicBezTo>
                    <a:pt x="262656" y="0"/>
                    <a:pt x="278212" y="6444"/>
                    <a:pt x="289683" y="17914"/>
                  </a:cubicBezTo>
                  <a:cubicBezTo>
                    <a:pt x="301153" y="29384"/>
                    <a:pt x="307597" y="44941"/>
                    <a:pt x="307597" y="61162"/>
                  </a:cubicBezTo>
                  <a:lnTo>
                    <a:pt x="307597" y="65727"/>
                  </a:lnTo>
                  <a:cubicBezTo>
                    <a:pt x="307597" y="99506"/>
                    <a:pt x="280213" y="126890"/>
                    <a:pt x="246434" y="126890"/>
                  </a:cubicBezTo>
                  <a:lnTo>
                    <a:pt x="61162" y="126890"/>
                  </a:lnTo>
                  <a:cubicBezTo>
                    <a:pt x="27383" y="126890"/>
                    <a:pt x="0" y="99506"/>
                    <a:pt x="0" y="65727"/>
                  </a:cubicBezTo>
                  <a:lnTo>
                    <a:pt x="0" y="61162"/>
                  </a:lnTo>
                  <a:cubicBezTo>
                    <a:pt x="0" y="27383"/>
                    <a:pt x="27383" y="0"/>
                    <a:pt x="61162" y="0"/>
                  </a:cubicBezTo>
                  <a:close/>
                </a:path>
              </a:pathLst>
            </a:custGeom>
            <a:solidFill>
              <a:srgbClr val="FFFFFF">
                <a:alpha val="72941"/>
              </a:srgbClr>
            </a:solidFill>
            <a:ln w="9525" cap="sq">
              <a:solidFill>
                <a:srgbClr val="1B1B1A">
                  <a:alpha val="72941"/>
                </a:srgbClr>
              </a:solidFill>
              <a:prstDash val="dash"/>
              <a:miter/>
            </a:ln>
          </p:spPr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0029FF4D-D08F-9946-F3E5-2DE7FAD35AF1}"/>
                </a:ext>
              </a:extLst>
            </p:cNvPr>
            <p:cNvSpPr txBox="1"/>
            <p:nvPr/>
          </p:nvSpPr>
          <p:spPr>
            <a:xfrm>
              <a:off x="0" y="-28575"/>
              <a:ext cx="307597" cy="155465"/>
            </a:xfrm>
            <a:prstGeom prst="rect">
              <a:avLst/>
            </a:prstGeom>
          </p:spPr>
          <p:txBody>
            <a:bodyPr lIns="19432" tIns="19432" rIns="19432" bIns="19432" rtlCol="0" anchor="ctr"/>
            <a:lstStyle/>
            <a:p>
              <a:pPr algn="ctr">
                <a:lnSpc>
                  <a:spcPts val="1660"/>
                </a:lnSpc>
              </a:pPr>
              <a:endParaRPr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4EA580F9-A010-C2CC-E5E9-2821176ACA0C}"/>
              </a:ext>
            </a:extLst>
          </p:cNvPr>
          <p:cNvGrpSpPr/>
          <p:nvPr/>
        </p:nvGrpSpPr>
        <p:grpSpPr>
          <a:xfrm>
            <a:off x="1781881" y="3997471"/>
            <a:ext cx="1139221" cy="468983"/>
            <a:chOff x="0" y="0"/>
            <a:chExt cx="307597" cy="126628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8348CCB4-2223-091B-02A3-F27EAF6E2FE4}"/>
                </a:ext>
              </a:extLst>
            </p:cNvPr>
            <p:cNvSpPr/>
            <p:nvPr/>
          </p:nvSpPr>
          <p:spPr>
            <a:xfrm>
              <a:off x="0" y="0"/>
              <a:ext cx="307597" cy="126628"/>
            </a:xfrm>
            <a:custGeom>
              <a:avLst/>
              <a:gdLst/>
              <a:ahLst/>
              <a:cxnLst/>
              <a:rect l="l" t="t" r="r" b="b"/>
              <a:pathLst>
                <a:path w="307597" h="126628">
                  <a:moveTo>
                    <a:pt x="61162" y="0"/>
                  </a:moveTo>
                  <a:lnTo>
                    <a:pt x="246434" y="0"/>
                  </a:lnTo>
                  <a:cubicBezTo>
                    <a:pt x="262656" y="0"/>
                    <a:pt x="278212" y="6444"/>
                    <a:pt x="289683" y="17914"/>
                  </a:cubicBezTo>
                  <a:cubicBezTo>
                    <a:pt x="301153" y="29384"/>
                    <a:pt x="307597" y="44941"/>
                    <a:pt x="307597" y="61162"/>
                  </a:cubicBezTo>
                  <a:lnTo>
                    <a:pt x="307597" y="65466"/>
                  </a:lnTo>
                  <a:cubicBezTo>
                    <a:pt x="307597" y="99245"/>
                    <a:pt x="280213" y="126628"/>
                    <a:pt x="246434" y="126628"/>
                  </a:cubicBezTo>
                  <a:lnTo>
                    <a:pt x="61162" y="126628"/>
                  </a:lnTo>
                  <a:cubicBezTo>
                    <a:pt x="27383" y="126628"/>
                    <a:pt x="0" y="99245"/>
                    <a:pt x="0" y="65466"/>
                  </a:cubicBezTo>
                  <a:lnTo>
                    <a:pt x="0" y="61162"/>
                  </a:lnTo>
                  <a:cubicBezTo>
                    <a:pt x="0" y="27383"/>
                    <a:pt x="27383" y="0"/>
                    <a:pt x="61162" y="0"/>
                  </a:cubicBezTo>
                  <a:close/>
                </a:path>
              </a:pathLst>
            </a:custGeom>
            <a:solidFill>
              <a:srgbClr val="FFFFFF">
                <a:alpha val="72941"/>
              </a:srgbClr>
            </a:solidFill>
            <a:ln w="9525" cap="sq">
              <a:solidFill>
                <a:srgbClr val="1B1B1A">
                  <a:alpha val="72941"/>
                </a:srgbClr>
              </a:solidFill>
              <a:prstDash val="dash"/>
              <a:miter/>
            </a:ln>
          </p:spPr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46ECC0DF-A1AC-8DA8-16FA-347D59E5A88E}"/>
                </a:ext>
              </a:extLst>
            </p:cNvPr>
            <p:cNvSpPr txBox="1"/>
            <p:nvPr/>
          </p:nvSpPr>
          <p:spPr>
            <a:xfrm>
              <a:off x="0" y="-28575"/>
              <a:ext cx="307597" cy="155203"/>
            </a:xfrm>
            <a:prstGeom prst="rect">
              <a:avLst/>
            </a:prstGeom>
          </p:spPr>
          <p:txBody>
            <a:bodyPr lIns="19432" tIns="19432" rIns="19432" bIns="19432" rtlCol="0" anchor="ctr"/>
            <a:lstStyle/>
            <a:p>
              <a:pPr algn="ctr">
                <a:lnSpc>
                  <a:spcPts val="1660"/>
                </a:lnSpc>
              </a:pPr>
              <a:endParaRPr/>
            </a:p>
          </p:txBody>
        </p:sp>
      </p:grpSp>
      <p:sp>
        <p:nvSpPr>
          <p:cNvPr id="19" name="TextBox 19">
            <a:extLst>
              <a:ext uri="{FF2B5EF4-FFF2-40B4-BE49-F238E27FC236}">
                <a16:creationId xmlns:a16="http://schemas.microsoft.com/office/drawing/2014/main" id="{D9086050-8B53-5D24-11DB-1932717306E7}"/>
              </a:ext>
            </a:extLst>
          </p:cNvPr>
          <p:cNvSpPr txBox="1"/>
          <p:nvPr/>
        </p:nvSpPr>
        <p:spPr>
          <a:xfrm>
            <a:off x="265737" y="142611"/>
            <a:ext cx="3390806" cy="2418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44"/>
              </a:lnSpc>
            </a:pPr>
            <a:r>
              <a:rPr lang="en-US" sz="4471" b="1" spc="8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Aqui tem trabalho do </a:t>
            </a:r>
            <a:r>
              <a:rPr lang="en-US" sz="4471" b="1" spc="8">
                <a:solidFill>
                  <a:srgbClr val="FFCF00"/>
                </a:solidFill>
                <a:latin typeface="Raleway Bold"/>
                <a:ea typeface="Raleway Bold"/>
                <a:cs typeface="Raleway Bold"/>
                <a:sym typeface="Raleway Bold"/>
              </a:rPr>
              <a:t>Governo</a:t>
            </a:r>
            <a:r>
              <a:rPr lang="en-US" sz="4471" b="1" spc="8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 </a:t>
            </a:r>
            <a:r>
              <a:rPr lang="en-US" sz="4471" b="1" spc="8">
                <a:solidFill>
                  <a:srgbClr val="FFCF00"/>
                </a:solidFill>
                <a:latin typeface="Raleway Bold"/>
                <a:ea typeface="Raleway Bold"/>
                <a:cs typeface="Raleway Bold"/>
                <a:sym typeface="Raleway Bold"/>
              </a:rPr>
              <a:t>Federal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24035F84-2369-6D49-3284-8AFB947E37C2}"/>
              </a:ext>
            </a:extLst>
          </p:cNvPr>
          <p:cNvSpPr txBox="1"/>
          <p:nvPr/>
        </p:nvSpPr>
        <p:spPr>
          <a:xfrm>
            <a:off x="7073919" y="85272"/>
            <a:ext cx="2342744" cy="10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30"/>
              </a:lnSpc>
            </a:pPr>
            <a:r>
              <a:rPr lang="en-US" sz="593" b="1" spc="1">
                <a:solidFill>
                  <a:srgbClr val="000000"/>
                </a:solidFill>
                <a:latin typeface="Raleway Ultra-Bold"/>
                <a:ea typeface="Raleway Ultra-Bold"/>
                <a:cs typeface="Raleway Ultra-Bold"/>
                <a:sym typeface="Raleway Ultra-Bold"/>
              </a:rPr>
              <a:t>DENÚNCIAS, RECLAMAÇÕES E ELOGIOS: </a:t>
            </a:r>
            <a:r>
              <a:rPr lang="en-US" sz="593" b="1" spc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OUVIDORIA.GOV.BR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8571BA47-9F79-C4EF-424D-0A4A5B0B1E14}"/>
              </a:ext>
            </a:extLst>
          </p:cNvPr>
          <p:cNvSpPr txBox="1"/>
          <p:nvPr/>
        </p:nvSpPr>
        <p:spPr>
          <a:xfrm>
            <a:off x="4541869" y="266471"/>
            <a:ext cx="4375601" cy="6987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49"/>
              </a:lnSpc>
            </a:pPr>
            <a:r>
              <a:rPr lang="en-US" sz="2800" b="1" spc="5" dirty="0">
                <a:solidFill>
                  <a:srgbClr val="183EFF"/>
                </a:solidFill>
                <a:latin typeface="Raleway Bold"/>
                <a:ea typeface="Raleway Bold"/>
                <a:cs typeface="Raleway Bold"/>
                <a:sym typeface="Raleway Bold"/>
              </a:rPr>
              <a:t>Centro de </a:t>
            </a:r>
            <a:r>
              <a:rPr lang="en-US" sz="2800" b="1" spc="5" dirty="0" err="1">
                <a:solidFill>
                  <a:srgbClr val="183EFF"/>
                </a:solidFill>
                <a:latin typeface="Raleway Bold"/>
                <a:ea typeface="Raleway Bold"/>
                <a:cs typeface="Raleway Bold"/>
                <a:sym typeface="Raleway Bold"/>
              </a:rPr>
              <a:t>Atenção</a:t>
            </a:r>
            <a:r>
              <a:rPr lang="en-US" sz="2800" b="1" spc="5" dirty="0">
                <a:solidFill>
                  <a:srgbClr val="183EFF"/>
                </a:solidFill>
                <a:latin typeface="Raleway Bold"/>
                <a:ea typeface="Raleway Bold"/>
                <a:cs typeface="Raleway Bold"/>
                <a:sym typeface="Raleway Bold"/>
              </a:rPr>
              <a:t> </a:t>
            </a:r>
            <a:r>
              <a:rPr lang="en-US" sz="2800" b="1" spc="5" dirty="0" err="1">
                <a:solidFill>
                  <a:srgbClr val="183EFF"/>
                </a:solidFill>
                <a:latin typeface="Raleway Bold"/>
                <a:ea typeface="Raleway Bold"/>
                <a:cs typeface="Raleway Bold"/>
                <a:sym typeface="Raleway Bold"/>
              </a:rPr>
              <a:t>Psicossocial</a:t>
            </a:r>
            <a:r>
              <a:rPr lang="en-US" sz="2800" b="1" spc="5" dirty="0">
                <a:solidFill>
                  <a:srgbClr val="183EFF"/>
                </a:solidFill>
                <a:latin typeface="Raleway Bold"/>
                <a:ea typeface="Raleway Bold"/>
                <a:cs typeface="Raleway Bold"/>
                <a:sym typeface="Raleway Bold"/>
              </a:rPr>
              <a:t> XXXXXXXX</a:t>
            </a:r>
            <a:endParaRPr lang="pt-BR" sz="2800" dirty="0"/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EC2785F7-8B8A-9E8D-F98D-A1D6BC42B2B1}"/>
              </a:ext>
            </a:extLst>
          </p:cNvPr>
          <p:cNvSpPr txBox="1"/>
          <p:nvPr/>
        </p:nvSpPr>
        <p:spPr>
          <a:xfrm>
            <a:off x="5322892" y="985297"/>
            <a:ext cx="24291" cy="2322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011"/>
              </a:lnSpc>
            </a:pPr>
            <a:r>
              <a:rPr lang="en-US" sz="804" b="1" spc="1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 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F11E2CE0-F61B-6586-2D15-27140A403070}"/>
              </a:ext>
            </a:extLst>
          </p:cNvPr>
          <p:cNvSpPr txBox="1"/>
          <p:nvPr/>
        </p:nvSpPr>
        <p:spPr>
          <a:xfrm>
            <a:off x="4551946" y="1080045"/>
            <a:ext cx="4353441" cy="977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97"/>
              </a:lnSpc>
            </a:pP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Agentes</a:t>
            </a:r>
            <a:r>
              <a:rPr lang="en-US" sz="804" b="1" spc="5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 </a:t>
            </a: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Participantes:</a:t>
            </a:r>
            <a:r>
              <a:rPr lang="en-US" sz="804" b="1" spc="5">
                <a:solidFill>
                  <a:srgbClr val="FFFFFF"/>
                </a:solidFill>
                <a:latin typeface="Raleway Bold"/>
                <a:ea typeface="Raleway Bold"/>
                <a:cs typeface="Raleway Bold"/>
                <a:sym typeface="Raleway Bold"/>
              </a:rPr>
              <a:t> </a:t>
            </a: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(</a:t>
            </a:r>
            <a:r>
              <a:rPr lang="en-US" sz="804" b="1" i="1" spc="5">
                <a:solidFill>
                  <a:srgbClr val="000000"/>
                </a:solidFill>
                <a:latin typeface="Raleway Bold Italics"/>
                <a:ea typeface="Raleway Bold Italics"/>
                <a:cs typeface="Raleway Bold Italics"/>
                <a:sym typeface="Raleway Bold Italics"/>
              </a:rPr>
              <a:t>Nome da contrutora responsável; Órgãos públicos envolvidos municipal e/ou estadual); </a:t>
            </a: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Ministério da Saúde; Governo Federal</a:t>
            </a:r>
          </a:p>
          <a:p>
            <a:pPr algn="l">
              <a:lnSpc>
                <a:spcPts val="1097"/>
              </a:lnSpc>
            </a:pP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Início da Obra: XX/XX/XXXX | Término da Obra: XX/XX/XXXX</a:t>
            </a:r>
          </a:p>
          <a:p>
            <a:pPr algn="l">
              <a:lnSpc>
                <a:spcPts val="1097"/>
              </a:lnSpc>
            </a:pP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Valor Total da Obra: R$ XXX.XXX.XXX,XX (XXXXXXXXXXXXXXXXXX)</a:t>
            </a:r>
          </a:p>
          <a:p>
            <a:pPr algn="l">
              <a:lnSpc>
                <a:spcPts val="1097"/>
              </a:lnSpc>
            </a:pP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Comunidade: XXXXXXXXXXXXXXXXXXXXXXXXXXXXXXXX</a:t>
            </a:r>
          </a:p>
          <a:p>
            <a:pPr algn="l">
              <a:lnSpc>
                <a:spcPts val="1097"/>
              </a:lnSpc>
            </a:pP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Município: XXXXXXXXXXXXXXXXXXXXXXXXXXX / XX</a:t>
            </a:r>
          </a:p>
          <a:p>
            <a:pPr algn="l">
              <a:lnSpc>
                <a:spcPts val="1097"/>
              </a:lnSpc>
            </a:pPr>
            <a:r>
              <a:rPr lang="en-US" sz="804" b="1" spc="5">
                <a:solidFill>
                  <a:srgbClr val="000000"/>
                </a:solidFill>
                <a:latin typeface="Raleway Bold"/>
                <a:ea typeface="Raleway Bold"/>
                <a:cs typeface="Raleway Bold"/>
                <a:sym typeface="Raleway Bold"/>
              </a:rPr>
              <a:t>Objeto: XXXXXXXXXXXXXXXXXXXXXXXXXXXXXXXXXXXXXXXXX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B4E4038E-068F-A46A-7D33-EA531BBD8D59}"/>
              </a:ext>
            </a:extLst>
          </p:cNvPr>
          <p:cNvSpPr txBox="1"/>
          <p:nvPr/>
        </p:nvSpPr>
        <p:spPr>
          <a:xfrm>
            <a:off x="1988261" y="4073668"/>
            <a:ext cx="731270" cy="281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7"/>
              </a:lnSpc>
            </a:pPr>
            <a:r>
              <a:rPr lang="en-US" sz="804" b="1" spc="5">
                <a:solidFill>
                  <a:srgbClr val="000000">
                    <a:alpha val="72941"/>
                  </a:srgbClr>
                </a:solidFill>
                <a:latin typeface="Raleway Bold"/>
                <a:ea typeface="Raleway Bold"/>
                <a:cs typeface="Raleway Bold"/>
                <a:sym typeface="Raleway Bold"/>
              </a:rPr>
              <a:t>Logomarca da construtora</a:t>
            </a:r>
          </a:p>
        </p:txBody>
      </p:sp>
      <p:sp>
        <p:nvSpPr>
          <p:cNvPr id="25" name="TextBox 25">
            <a:extLst>
              <a:ext uri="{FF2B5EF4-FFF2-40B4-BE49-F238E27FC236}">
                <a16:creationId xmlns:a16="http://schemas.microsoft.com/office/drawing/2014/main" id="{76E152C7-0E55-08A8-8DD2-4FDE5B3B56C5}"/>
              </a:ext>
            </a:extLst>
          </p:cNvPr>
          <p:cNvSpPr txBox="1"/>
          <p:nvPr/>
        </p:nvSpPr>
        <p:spPr>
          <a:xfrm>
            <a:off x="3371726" y="4081927"/>
            <a:ext cx="681837" cy="281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7"/>
              </a:lnSpc>
            </a:pPr>
            <a:r>
              <a:rPr lang="en-US" sz="804" b="1" spc="5">
                <a:solidFill>
                  <a:srgbClr val="000000">
                    <a:alpha val="72941"/>
                  </a:srgbClr>
                </a:solidFill>
                <a:latin typeface="Raleway Bold"/>
                <a:ea typeface="Raleway Bold"/>
                <a:cs typeface="Raleway Bold"/>
                <a:sym typeface="Raleway Bold"/>
              </a:rPr>
              <a:t>Logomarca do Município</a:t>
            </a:r>
          </a:p>
        </p:txBody>
      </p:sp>
    </p:spTree>
    <p:extLst>
      <p:ext uri="{BB962C8B-B14F-4D97-AF65-F5344CB8AC3E}">
        <p14:creationId xmlns:p14="http://schemas.microsoft.com/office/powerpoint/2010/main" val="4256012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7BA4F9D70754345ABE71C200CF16679" ma:contentTypeVersion="12" ma:contentTypeDescription="Crie um novo documento." ma:contentTypeScope="" ma:versionID="cae20af63c559f56cc04a4c622019cfa">
  <xsd:schema xmlns:xsd="http://www.w3.org/2001/XMLSchema" xmlns:xs="http://www.w3.org/2001/XMLSchema" xmlns:p="http://schemas.microsoft.com/office/2006/metadata/properties" xmlns:ns2="77f2289b-328e-41ee-863f-89012ddc9275" xmlns:ns3="ad1913f4-eb67-4ce4-bc33-692ad237a14e" targetNamespace="http://schemas.microsoft.com/office/2006/metadata/properties" ma:root="true" ma:fieldsID="d77a05596017089dc9df14ca30292785" ns2:_="" ns3:_="">
    <xsd:import namespace="77f2289b-328e-41ee-863f-89012ddc9275"/>
    <xsd:import namespace="ad1913f4-eb67-4ce4-bc33-692ad237a1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f2289b-328e-41ee-863f-89012ddc92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08562b07-c12b-440e-8652-dcaac954a86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1913f4-eb67-4ce4-bc33-692ad237a14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4c19ad5a-c81a-448e-95c6-c5a9d5698572}" ma:internalName="TaxCatchAll" ma:showField="CatchAllData" ma:web="ad1913f4-eb67-4ce4-bc33-692ad237a1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d1913f4-eb67-4ce4-bc33-692ad237a14e" xsi:nil="true"/>
    <lcf76f155ced4ddcb4097134ff3c332f xmlns="77f2289b-328e-41ee-863f-89012ddc92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4B52C95-41A6-41C7-8A8D-0B8BF627AE5C}"/>
</file>

<file path=customXml/itemProps2.xml><?xml version="1.0" encoding="utf-8"?>
<ds:datastoreItem xmlns:ds="http://schemas.openxmlformats.org/officeDocument/2006/customXml" ds:itemID="{6CBBD92B-C197-4494-8760-83296FFE0576}"/>
</file>

<file path=customXml/itemProps3.xml><?xml version="1.0" encoding="utf-8"?>
<ds:datastoreItem xmlns:ds="http://schemas.openxmlformats.org/officeDocument/2006/customXml" ds:itemID="{9EC099BB-7476-4704-B29D-389F69C3B9D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Personalizar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Calibri</vt:lpstr>
      <vt:lpstr>Raleway Bold Italics</vt:lpstr>
      <vt:lpstr>Raleway Ultra-Bold</vt:lpstr>
      <vt:lpstr>Raleway Bold</vt:lpstr>
      <vt:lpstr>Arial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cp:lastModifiedBy>Diego Cardoso</cp:lastModifiedBy>
  <cp:revision>29</cp:revision>
  <dcterms:created xsi:type="dcterms:W3CDTF">2006-08-16T00:00:00Z</dcterms:created>
  <dcterms:modified xsi:type="dcterms:W3CDTF">2026-01-05T17:10:30Z</dcterms:modified>
  <dc:identifier>DAG7mb1oEGE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0x01010017BA4F9D70754345ABE71C200CF16679</vt:lpwstr>
  </property>
</Properties>
</file>